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2" r:id="rId5"/>
    <p:sldId id="260" r:id="rId6"/>
    <p:sldId id="261" r:id="rId7"/>
    <p:sldId id="267" r:id="rId8"/>
    <p:sldId id="263" r:id="rId9"/>
    <p:sldId id="268" r:id="rId10"/>
    <p:sldId id="269" r:id="rId11"/>
    <p:sldId id="265" r:id="rId12"/>
  </p:sldIdLst>
  <p:sldSz cx="14630400" cy="8229600"/>
  <p:notesSz cx="8229600" cy="14630400"/>
  <p:embeddedFontLst>
    <p:embeddedFont>
      <p:font typeface="Arial Unicode MS" panose="020B0604020202020204" charset="-128"/>
      <p:regular r:id="rId14"/>
    </p:embeddedFont>
    <p:embeddedFont>
      <p:font typeface="Inte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Yu Gothic UI" panose="020B0500000000000000" pitchFamily="34" charset="-128"/>
      <p:regular r:id="rId20"/>
      <p:bold r:id="rId21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03A1"/>
    <a:srgbClr val="050172"/>
    <a:srgbClr val="0E0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12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65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1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3494"/>
            <a:ext cx="6465246" cy="2110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540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Захищений пристрій </a:t>
            </a:r>
            <a:r>
              <a:rPr lang="en-US" sz="5400" b="1" kern="0" spc="-94" dirty="0" err="1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передачі</a:t>
            </a:r>
            <a:r>
              <a:rPr lang="en-US" sz="540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5400" b="1" kern="0" spc="-94" dirty="0" err="1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даних</a:t>
            </a:r>
            <a:r>
              <a:rPr lang="uk-UA" sz="540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–</a:t>
            </a:r>
            <a:r>
              <a:rPr lang="en-US" sz="540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540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Secure Data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84551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Ця презентація присвячена новому пристрою, розробленому для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безпечної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uk-UA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передачі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даних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Завдяки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своїм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функціям та надійному захисту, він забезпечує ефективну та безпечну комунікацію навіть у складних умовах.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964" y="2425451"/>
            <a:ext cx="74120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uk-UA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</a:t>
            </a:r>
            <a:r>
              <a:rPr lang="uk-UA" sz="465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роблеми з якими стикнулися</a:t>
            </a:r>
            <a:endParaRPr lang="en-US" sz="4650" dirty="0"/>
          </a:p>
        </p:txBody>
      </p:sp>
      <p:sp>
        <p:nvSpPr>
          <p:cNvPr id="8" name="Прямокутник 7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77" y="-23150"/>
            <a:ext cx="6099031" cy="825275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274964" y="3745422"/>
            <a:ext cx="5049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В</a:t>
            </a:r>
            <a:r>
              <a:rPr lang="ru-RU" sz="2400" dirty="0" err="1" smtClean="0">
                <a:solidFill>
                  <a:schemeClr val="bg1"/>
                </a:solidFill>
              </a:rPr>
              <a:t>иклики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err="1" smtClean="0">
                <a:solidFill>
                  <a:schemeClr val="bg1"/>
                </a:solidFill>
              </a:rPr>
              <a:t>які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виникли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під</a:t>
            </a:r>
            <a:r>
              <a:rPr lang="ru-RU" sz="2400" dirty="0" smtClean="0">
                <a:solidFill>
                  <a:schemeClr val="bg1"/>
                </a:solidFill>
              </a:rPr>
              <a:t> час проекту</a:t>
            </a:r>
            <a:endParaRPr lang="uk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7320" y="3964945"/>
            <a:ext cx="47157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uk-UA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Д</a:t>
            </a:r>
            <a:r>
              <a:rPr lang="uk-UA" sz="465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якуємо за увагу!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3248769" y="5302904"/>
            <a:ext cx="81328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 готові відповісти на всі ваші запитання щодо </a:t>
            </a:r>
            <a:r>
              <a:rPr lang="en-US" sz="20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роботи</a:t>
            </a:r>
            <a:r>
              <a:rPr lang="en-US" sz="20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пристрою</a:t>
            </a:r>
            <a:r>
              <a:rPr lang="uk-UA" sz="200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" y="0"/>
            <a:ext cx="14630400" cy="3657600"/>
          </a:xfrm>
          <a:prstGeom prst="rect">
            <a:avLst/>
          </a:prstGeom>
        </p:spPr>
      </p:pic>
      <p:sp>
        <p:nvSpPr>
          <p:cNvPr id="6" name="Прямокутник 5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6803"/>
            <a:ext cx="66460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Як це </a:t>
            </a:r>
            <a:r>
              <a:rPr lang="en-US" sz="4650" b="1" kern="0" spc="-94" dirty="0" err="1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працює</a:t>
            </a:r>
            <a:r>
              <a:rPr lang="en-US" sz="465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371386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2876669" y="537138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2636758" y="5116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19043" y="5192673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20604" y="63921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Користувач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uk-UA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генерує та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вводить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пароль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додаток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299841" y="537138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7"/>
          <p:cNvSpPr/>
          <p:nvPr/>
        </p:nvSpPr>
        <p:spPr>
          <a:xfrm>
            <a:off x="7059930" y="5116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17331" y="5192673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443776" y="63921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Пристрій перевіряє пароль і надає доступ до зашифрованих даних.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1723013" y="537138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4" name="Shape 11"/>
          <p:cNvSpPr/>
          <p:nvPr/>
        </p:nvSpPr>
        <p:spPr>
          <a:xfrm>
            <a:off x="11483102" y="5116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40741" y="519267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866948" y="63921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Користувач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передає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або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зчитує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дані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uk-UA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UART.</a:t>
            </a:r>
            <a:endParaRPr lang="en-US" sz="1750" dirty="0"/>
          </a:p>
        </p:txBody>
      </p:sp>
      <p:sp>
        <p:nvSpPr>
          <p:cNvPr id="17" name="Прямокутник 16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48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Характеристики пристрою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6116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Мікроконтролер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96311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STM32F0Discovery,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що забезпечує ефективну роботу.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66116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Пам'ять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396311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 КБ Flash, 8 КБ RAM для зберігання даних.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6936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UART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93790" y="667131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Підтримка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UART-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з'єднання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швидкої передачі.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36936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6163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Шифрування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4742021" y="667131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uk-UA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</a:t>
            </a:r>
            <a:r>
              <a:rPr lang="uk-UA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адійний захист ваших даних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6882" y="704656"/>
            <a:ext cx="7610237" cy="83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Як працює мікроконтролер?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UART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0988" y="3078718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Пристрій працює як флешка, підключаючись до комп’ютера </a:t>
            </a:r>
            <a:r>
              <a:rPr lang="en-US" sz="1700" kern="0" spc="-3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через</a:t>
            </a: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UART.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988" y="475702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Шифрування</a:t>
            </a:r>
            <a:endParaRPr lang="en-US" sz="2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Інтеракція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0988" y="6584394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Взаємодіє з додатком через Python, </a:t>
            </a:r>
            <a:r>
              <a:rPr lang="en-US" sz="1700" kern="0" spc="-35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отримуючи</a:t>
            </a:r>
            <a:r>
              <a:rPr lang="en-US" sz="1700" kern="0" spc="-35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 передаючи дані.</a:t>
            </a:r>
            <a:endParaRPr lang="en-US" sz="17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26" y="-3482"/>
            <a:ext cx="542297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46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80190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309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b="1" kern="0" spc="-47" dirty="0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Стиль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71750" y="6181704"/>
            <a:ext cx="3041213" cy="800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uk-UA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</a:t>
            </a:r>
            <a:r>
              <a:rPr lang="uk-UA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ручність, інтуїтивність, доступність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309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Кольорова палітра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795516" y="381773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Фіолетовий градієнт, чорні кнопки, білий текст для контрасту.</a:t>
            </a:r>
            <a:endParaRPr lang="en-US" sz="1750" dirty="0"/>
          </a:p>
        </p:txBody>
      </p:sp>
      <p:sp>
        <p:nvSpPr>
          <p:cNvPr id="13" name="Прямокутник 12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6" y="3120900"/>
            <a:ext cx="5199634" cy="4149512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740653" y="10667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6000" b="1" kern="0" spc="-94" dirty="0">
                <a:solidFill>
                  <a:srgbClr val="0F0829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Petrona Bold" pitchFamily="34" charset="-120"/>
              </a:rPr>
              <a:t>Дизайн</a:t>
            </a:r>
            <a:r>
              <a:rPr lang="en-US" sz="6000" b="1" kern="0" spc="-94" dirty="0">
                <a:solidFill>
                  <a:srgbClr val="FF8AA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Petrona Bold" pitchFamily="34" charset="-120"/>
              </a:rPr>
              <a:t> </a:t>
            </a:r>
            <a:r>
              <a:rPr lang="en-US" sz="6000" b="1" kern="0" spc="-94" dirty="0">
                <a:solidFill>
                  <a:srgbClr val="8602A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Petrona Bold" pitchFamily="34" charset="-120"/>
              </a:rPr>
              <a:t>додатку</a:t>
            </a:r>
            <a:endParaRPr lang="en-US" sz="6000" dirty="0">
              <a:solidFill>
                <a:srgbClr val="8602A5"/>
              </a:solidFill>
            </a:endParaRPr>
          </a:p>
        </p:txBody>
      </p:sp>
      <p:sp>
        <p:nvSpPr>
          <p:cNvPr id="16" name="Text 2"/>
          <p:cNvSpPr/>
          <p:nvPr/>
        </p:nvSpPr>
        <p:spPr>
          <a:xfrm>
            <a:off x="6903838" y="5550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uk-UA" sz="2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Принципи</a:t>
            </a:r>
            <a:r>
              <a:rPr lang="uk-UA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UX/UI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7" name="Shape 1"/>
          <p:cNvSpPr/>
          <p:nvPr/>
        </p:nvSpPr>
        <p:spPr>
          <a:xfrm>
            <a:off x="6284422" y="552578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3"/>
          <p:cNvSpPr/>
          <p:nvPr/>
        </p:nvSpPr>
        <p:spPr>
          <a:xfrm>
            <a:off x="6871750" y="3940732"/>
            <a:ext cx="3041213" cy="735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uk-UA" sz="1750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Сучасний </a:t>
            </a:r>
            <a:r>
              <a:rPr lang="uk-UA" sz="1750" dirty="0" err="1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мінімалістичний</a:t>
            </a:r>
            <a:r>
              <a:rPr lang="uk-UA" sz="1750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дизайн</a:t>
            </a:r>
            <a:endParaRPr lang="en-US" sz="175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567"/>
            <a:ext cx="834616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Програмна частина (Python)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651432" y="60099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Реалізовано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651432" y="66088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Функції для генерації паролів, шифрування та розшифрування даних.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954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Бібліотеки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7943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Використано Python-бібліотеки "secrets" та "pycryptodome" для забезпечення надійного захисту.</a:t>
            </a:r>
            <a:endParaRPr lang="en-US" sz="1750" dirty="0"/>
          </a:p>
        </p:txBody>
      </p:sp>
      <p:sp>
        <p:nvSpPr>
          <p:cNvPr id="7" name="Прямокутник 6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52" y="1371773"/>
            <a:ext cx="2058873" cy="20682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3136225"/>
            <a:ext cx="5970692" cy="3980462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7962" y="2414672"/>
            <a:ext cx="64715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uk-UA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У</a:t>
            </a:r>
            <a:r>
              <a:rPr lang="uk-UA" sz="465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часники </a:t>
            </a:r>
            <a:r>
              <a:rPr lang="uk-UA" sz="4650" b="1" kern="0" spc="-94" dirty="0" err="1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проєкту</a:t>
            </a:r>
            <a:endParaRPr lang="en-US" sz="4650" dirty="0"/>
          </a:p>
        </p:txBody>
      </p:sp>
      <p:sp>
        <p:nvSpPr>
          <p:cNvPr id="8" name="Прямокутник 7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1246909" y="4051454"/>
            <a:ext cx="3522518" cy="768927"/>
          </a:xfrm>
          <a:prstGeom prst="roundRect">
            <a:avLst/>
          </a:prstGeom>
          <a:solidFill>
            <a:srgbClr val="8503A1"/>
          </a:solidFill>
          <a:ln>
            <a:solidFill>
              <a:srgbClr val="8503A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5441373" y="4051453"/>
            <a:ext cx="3522518" cy="768927"/>
          </a:xfrm>
          <a:prstGeom prst="roundRect">
            <a:avLst/>
          </a:prstGeom>
          <a:solidFill>
            <a:srgbClr val="8503A1"/>
          </a:solidFill>
          <a:ln>
            <a:solidFill>
              <a:srgbClr val="8503A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9635837" y="4051454"/>
            <a:ext cx="3522518" cy="768927"/>
          </a:xfrm>
          <a:prstGeom prst="roundRect">
            <a:avLst/>
          </a:prstGeom>
          <a:solidFill>
            <a:srgbClr val="8503A1"/>
          </a:solidFill>
          <a:ln>
            <a:solidFill>
              <a:srgbClr val="8503A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круглений прямокутник 11"/>
          <p:cNvSpPr/>
          <p:nvPr/>
        </p:nvSpPr>
        <p:spPr>
          <a:xfrm>
            <a:off x="3405353" y="5959917"/>
            <a:ext cx="3522518" cy="768927"/>
          </a:xfrm>
          <a:prstGeom prst="roundRect">
            <a:avLst/>
          </a:prstGeom>
          <a:solidFill>
            <a:srgbClr val="8503A1"/>
          </a:solidFill>
          <a:ln>
            <a:solidFill>
              <a:srgbClr val="8503A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круглений прямокутник 12"/>
          <p:cNvSpPr/>
          <p:nvPr/>
        </p:nvSpPr>
        <p:spPr>
          <a:xfrm>
            <a:off x="7369485" y="5959917"/>
            <a:ext cx="3522518" cy="768927"/>
          </a:xfrm>
          <a:prstGeom prst="roundRect">
            <a:avLst/>
          </a:prstGeom>
          <a:solidFill>
            <a:srgbClr val="8503A1"/>
          </a:solidFill>
          <a:ln>
            <a:solidFill>
              <a:srgbClr val="8503A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 2"/>
          <p:cNvSpPr/>
          <p:nvPr/>
        </p:nvSpPr>
        <p:spPr>
          <a:xfrm>
            <a:off x="2127394" y="4249881"/>
            <a:ext cx="17615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dirty="0" smtClean="0"/>
              <a:t>Федюк Віталій</a:t>
            </a:r>
            <a:endParaRPr lang="en-US" sz="2300" dirty="0"/>
          </a:p>
        </p:txBody>
      </p:sp>
      <p:sp>
        <p:nvSpPr>
          <p:cNvPr id="15" name="Text 2"/>
          <p:cNvSpPr/>
          <p:nvPr/>
        </p:nvSpPr>
        <p:spPr>
          <a:xfrm>
            <a:off x="6134506" y="4249881"/>
            <a:ext cx="21362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dirty="0" err="1" smtClean="0"/>
              <a:t>Балушка</a:t>
            </a:r>
            <a:r>
              <a:rPr lang="uk-UA" sz="2300" dirty="0" smtClean="0"/>
              <a:t> Дмитро</a:t>
            </a:r>
            <a:endParaRPr lang="en-US" sz="2300" dirty="0"/>
          </a:p>
        </p:txBody>
      </p:sp>
      <p:sp>
        <p:nvSpPr>
          <p:cNvPr id="16" name="Text 2"/>
          <p:cNvSpPr/>
          <p:nvPr/>
        </p:nvSpPr>
        <p:spPr>
          <a:xfrm>
            <a:off x="10432879" y="4249881"/>
            <a:ext cx="19323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dirty="0" smtClean="0"/>
              <a:t>Жолоб Соломія</a:t>
            </a:r>
            <a:endParaRPr lang="en-US" sz="2300" dirty="0"/>
          </a:p>
        </p:txBody>
      </p:sp>
      <p:sp>
        <p:nvSpPr>
          <p:cNvPr id="17" name="Text 2"/>
          <p:cNvSpPr/>
          <p:nvPr/>
        </p:nvSpPr>
        <p:spPr>
          <a:xfrm>
            <a:off x="4275227" y="6158345"/>
            <a:ext cx="17827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dirty="0" err="1" smtClean="0"/>
              <a:t>Саламін</a:t>
            </a:r>
            <a:r>
              <a:rPr lang="uk-UA" sz="2300" dirty="0" smtClean="0"/>
              <a:t> Ірина</a:t>
            </a:r>
            <a:endParaRPr lang="en-US" sz="2300" dirty="0"/>
          </a:p>
        </p:txBody>
      </p:sp>
      <p:sp>
        <p:nvSpPr>
          <p:cNvPr id="18" name="Text 2"/>
          <p:cNvSpPr/>
          <p:nvPr/>
        </p:nvSpPr>
        <p:spPr>
          <a:xfrm>
            <a:off x="8062618" y="6158345"/>
            <a:ext cx="21362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dirty="0" err="1" smtClean="0"/>
              <a:t>Саламін</a:t>
            </a:r>
            <a:r>
              <a:rPr lang="uk-UA" sz="2300" dirty="0" smtClean="0"/>
              <a:t> Соломія</a:t>
            </a:r>
            <a:endParaRPr lang="en-US" sz="23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46"/>
            <a:ext cx="14630400" cy="2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084445"/>
            <a:ext cx="74773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uk-UA" sz="500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Можливості використання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В</a:t>
            </a:r>
            <a:r>
              <a:rPr lang="uk-UA" sz="2300" b="1" kern="0" spc="-47" dirty="0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ійськова сфера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48151"/>
            <a:ext cx="3195995" cy="78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Забезпечує захищену передачу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секретних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даних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b="1" kern="0" spc="-47" dirty="0" err="1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Кібербезпека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39905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uk-UA" sz="2300" b="1" kern="0" spc="-47" dirty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З</a:t>
            </a:r>
            <a:r>
              <a:rPr lang="uk-UA" sz="2300" b="1" kern="0" spc="-47" dirty="0" smtClean="0">
                <a:solidFill>
                  <a:srgbClr val="E0D6D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ахист особистої інформації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785127"/>
            <a:ext cx="7087553" cy="359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 err="1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Зчитування</a:t>
            </a:r>
            <a:r>
              <a:rPr lang="ru-RU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даних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із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750" dirty="0" err="1">
                <a:solidFill>
                  <a:schemeClr val="bg1"/>
                </a:solidFill>
              </a:rPr>
              <a:t>датчиків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температури</a:t>
            </a:r>
            <a:r>
              <a:rPr lang="ru-RU" sz="1600" dirty="0">
                <a:solidFill>
                  <a:schemeClr val="bg1"/>
                </a:solidFill>
              </a:rPr>
              <a:t>, </a:t>
            </a:r>
            <a:r>
              <a:rPr lang="ru-RU" sz="1600" dirty="0" err="1">
                <a:solidFill>
                  <a:schemeClr val="bg1"/>
                </a:solidFill>
              </a:rPr>
              <a:t>вологості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ґрунту</a:t>
            </a:r>
            <a:r>
              <a:rPr lang="ru-RU" sz="1600" dirty="0">
                <a:solidFill>
                  <a:schemeClr val="bg1"/>
                </a:solidFill>
              </a:rPr>
              <a:t>, </a:t>
            </a:r>
            <a:r>
              <a:rPr lang="ru-RU" sz="1600" dirty="0" err="1">
                <a:solidFill>
                  <a:schemeClr val="bg1"/>
                </a:solidFill>
              </a:rPr>
              <a:t>рівня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освітлення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Прямокутник 12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 6"/>
          <p:cNvSpPr/>
          <p:nvPr/>
        </p:nvSpPr>
        <p:spPr>
          <a:xfrm>
            <a:off x="10406182" y="3500199"/>
            <a:ext cx="3195995" cy="884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uk-UA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</a:t>
            </a:r>
            <a:r>
              <a:rPr lang="uk-UA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наліз та зчитування даних із плат для криміналістики.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7962" y="1971376"/>
            <a:ext cx="64715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uk-UA" sz="4650" b="1" kern="0" spc="-94" dirty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Д</a:t>
            </a:r>
            <a:r>
              <a:rPr lang="uk-UA" sz="4650" b="1" kern="0" spc="-94" dirty="0" smtClean="0">
                <a:solidFill>
                  <a:srgbClr val="FF8AA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емонстрація проекту</a:t>
            </a:r>
            <a:endParaRPr lang="en-US" sz="4650" dirty="0"/>
          </a:p>
        </p:txBody>
      </p:sp>
      <p:sp>
        <p:nvSpPr>
          <p:cNvPr id="8" name="Прямокутник 7"/>
          <p:cNvSpPr/>
          <p:nvPr/>
        </p:nvSpPr>
        <p:spPr>
          <a:xfrm>
            <a:off x="12871048" y="7674015"/>
            <a:ext cx="1747777" cy="532435"/>
          </a:xfrm>
          <a:prstGeom prst="rect">
            <a:avLst/>
          </a:prstGeom>
          <a:solidFill>
            <a:srgbClr val="0E0728"/>
          </a:solidFill>
          <a:ln>
            <a:solidFill>
              <a:srgbClr val="0E0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/>
          <p:cNvSpPr/>
          <p:nvPr/>
        </p:nvSpPr>
        <p:spPr>
          <a:xfrm>
            <a:off x="892908" y="3514590"/>
            <a:ext cx="819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Зараз </a:t>
            </a:r>
            <a:r>
              <a:rPr lang="ru-RU" sz="2400" dirty="0" err="1">
                <a:solidFill>
                  <a:schemeClr val="bg1"/>
                </a:solidFill>
              </a:rPr>
              <a:t>ви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побачите</a:t>
            </a:r>
            <a:r>
              <a:rPr lang="ru-RU" sz="2400" dirty="0">
                <a:solidFill>
                  <a:schemeClr val="bg1"/>
                </a:solidFill>
              </a:rPr>
              <a:t>, як </a:t>
            </a:r>
            <a:r>
              <a:rPr lang="ru-RU" sz="2400" dirty="0" err="1">
                <a:solidFill>
                  <a:schemeClr val="bg1"/>
                </a:solidFill>
              </a:rPr>
              <a:t>працює</a:t>
            </a:r>
            <a:r>
              <a:rPr lang="ru-RU" sz="2400" dirty="0">
                <a:solidFill>
                  <a:schemeClr val="bg1"/>
                </a:solidFill>
              </a:rPr>
              <a:t> наш </a:t>
            </a:r>
            <a:r>
              <a:rPr lang="ru-RU" sz="2400" dirty="0" err="1">
                <a:solidFill>
                  <a:schemeClr val="bg1"/>
                </a:solidFill>
              </a:rPr>
              <a:t>додаток</a:t>
            </a:r>
            <a:r>
              <a:rPr lang="ru-RU" sz="2400" dirty="0">
                <a:solidFill>
                  <a:schemeClr val="bg1"/>
                </a:solidFill>
              </a:rPr>
              <a:t> у реальному </a:t>
            </a:r>
            <a:r>
              <a:rPr lang="ru-RU" sz="2400" dirty="0" err="1">
                <a:solidFill>
                  <a:schemeClr val="bg1"/>
                </a:solidFill>
              </a:rPr>
              <a:t>часі</a:t>
            </a:r>
            <a:r>
              <a:rPr lang="ru-RU" sz="2400" dirty="0">
                <a:solidFill>
                  <a:schemeClr val="bg1"/>
                </a:solidFill>
              </a:rPr>
              <a:t>!</a:t>
            </a:r>
            <a:endParaRPr lang="uk-UA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717" y="1971376"/>
            <a:ext cx="4658375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288</Words>
  <Application>Microsoft Office PowerPoint</Application>
  <PresentationFormat>Довільний</PresentationFormat>
  <Paragraphs>67</Paragraphs>
  <Slides>11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8" baseType="lpstr">
      <vt:lpstr>Arial Unicode MS</vt:lpstr>
      <vt:lpstr>Petrona Bold</vt:lpstr>
      <vt:lpstr>Arial</vt:lpstr>
      <vt:lpstr>Inter</vt:lpstr>
      <vt:lpstr>Calibri</vt:lpstr>
      <vt:lpstr>Yu Gothic UI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ONLINE</cp:lastModifiedBy>
  <cp:revision>31</cp:revision>
  <dcterms:created xsi:type="dcterms:W3CDTF">2025-01-27T12:47:03Z</dcterms:created>
  <dcterms:modified xsi:type="dcterms:W3CDTF">2025-02-01T11:40:15Z</dcterms:modified>
</cp:coreProperties>
</file>